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56" r:id="rId3"/>
    <p:sldId id="262" r:id="rId4"/>
    <p:sldId id="285" r:id="rId5"/>
    <p:sldId id="291" r:id="rId6"/>
    <p:sldId id="292" r:id="rId7"/>
    <p:sldId id="293" r:id="rId8"/>
    <p:sldId id="266" r:id="rId9"/>
    <p:sldId id="267" r:id="rId10"/>
    <p:sldId id="263" r:id="rId11"/>
    <p:sldId id="264" r:id="rId12"/>
    <p:sldId id="274" r:id="rId13"/>
    <p:sldId id="265" r:id="rId14"/>
    <p:sldId id="276" r:id="rId15"/>
    <p:sldId id="273" r:id="rId16"/>
    <p:sldId id="277" r:id="rId17"/>
    <p:sldId id="290" r:id="rId18"/>
    <p:sldId id="289" r:id="rId19"/>
    <p:sldId id="279" r:id="rId20"/>
    <p:sldId id="268" r:id="rId21"/>
    <p:sldId id="286" r:id="rId22"/>
    <p:sldId id="281" r:id="rId23"/>
    <p:sldId id="282" r:id="rId24"/>
    <p:sldId id="283" r:id="rId25"/>
    <p:sldId id="284" r:id="rId26"/>
    <p:sldId id="287" r:id="rId27"/>
    <p:sldId id="275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AF3D-4E6C-43C7-891D-69D4F0718FFD}" type="datetimeFigureOut">
              <a:rPr lang="fr-CH" smtClean="0"/>
              <a:t>14.05.2019</a:t>
            </a:fld>
            <a:endParaRPr lang="fr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6D639-4036-4D06-B9DF-2B84AF624F38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686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30306" y="6356350"/>
            <a:ext cx="315109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919402-7D71-4E93-8552-4F7073B137D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611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902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42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165" y="293408"/>
            <a:ext cx="11304494" cy="585134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47482"/>
            <a:ext cx="11313459" cy="502948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616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253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527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16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004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537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973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F14-F890-4388-AD2A-BC1D9D50F1CB}" type="datetimeFigureOut">
              <a:rPr lang="de-CH" smtClean="0"/>
              <a:t>14.05.2019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402-7D71-4E93-8552-4F7073B137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76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4160" y="293408"/>
            <a:ext cx="11470640" cy="58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7482"/>
            <a:ext cx="11277600" cy="502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7529" y="6356350"/>
            <a:ext cx="2953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Präsentation Geschäftsfelder eta-autotech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ial"/>
              </a:defRPr>
            </a:lvl1pPr>
          </a:lstStyle>
          <a:p>
            <a:fld id="{49919402-7D71-4E93-8552-4F7073B137D3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5936" y="310006"/>
            <a:ext cx="1288864" cy="5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xWpTGbZhZf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pTGbZhZf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87" y="2252128"/>
            <a:ext cx="5443537" cy="2251777"/>
          </a:xfrm>
          <a:prstGeom prst="rect">
            <a:avLst/>
          </a:prstGeom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5828157" y="4360926"/>
            <a:ext cx="3552825" cy="454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Effizienz nachhaltig steigern</a:t>
            </a:r>
            <a:endParaRPr lang="fr-CH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199376" y="0"/>
            <a:ext cx="4992624" cy="1033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433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Fahrzeugdiagnose früher &lt;2000 «offline Werkstattbetrieb</a:t>
            </a:r>
            <a:r>
              <a:rPr lang="de-CH" sz="2400" b="1" dirty="0" smtClean="0"/>
              <a:t>»</a:t>
            </a:r>
            <a:endParaRPr lang="fr-CH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188994" y="993331"/>
            <a:ext cx="187743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Pannenfahrzeug</a:t>
            </a:r>
            <a:endParaRPr lang="de-CH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29529" y="2959048"/>
            <a:ext cx="221951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Garage / Werkstatt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79909" y="6228049"/>
            <a:ext cx="58528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Probefahrt / Übergabe repariertes Fahrzeug an Kunden</a:t>
            </a:r>
            <a:endParaRPr lang="de-CH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5841149" y="3487751"/>
            <a:ext cx="596279" cy="2661359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6996815" y="1423262"/>
            <a:ext cx="43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Kunde verständigt Garage / Werkstattbetrieb 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66298" y="5071289"/>
            <a:ext cx="380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Mechaniker, Diagnostiker diagnostiziert </a:t>
            </a:r>
          </a:p>
          <a:p>
            <a:pPr algn="just"/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repariert Fahrzeug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5914612" y="1473567"/>
            <a:ext cx="460190" cy="137512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6165" y="2591628"/>
            <a:ext cx="4747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 und Reparatur durch </a:t>
            </a:r>
          </a:p>
          <a:p>
            <a:pPr algn="just"/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grundlagenbasiertes, vernetztes Denken</a:t>
            </a:r>
            <a:endParaRPr lang="de-CH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69878" y="4608952"/>
            <a:ext cx="2929441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Diagnosetester Offline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3512281" y="3376970"/>
            <a:ext cx="2397224" cy="1460577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4420404" y="3359877"/>
            <a:ext cx="863086" cy="52315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497182" y="3664307"/>
            <a:ext cx="2313058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Kundenbefragung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409763" y="2601687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 und Reparatur durch </a:t>
            </a:r>
          </a:p>
          <a:p>
            <a:r>
              <a:rPr lang="de-CH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Informationsbeschaffung</a:t>
            </a:r>
            <a:endParaRPr lang="de-CH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497182" y="4203140"/>
            <a:ext cx="2313058" cy="3385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Werkstattliteratur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475520" y="4738429"/>
            <a:ext cx="276144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 mit Berufs-,</a:t>
            </a:r>
          </a:p>
          <a:p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Branchenkollegen</a:t>
            </a:r>
          </a:p>
        </p:txBody>
      </p:sp>
      <p:cxnSp>
        <p:nvCxnSpPr>
          <p:cNvPr id="20" name="Gerade Verbindung mit Pfeil 19"/>
          <p:cNvCxnSpPr>
            <a:stCxn id="16" idx="1"/>
            <a:endCxn id="5" idx="3"/>
          </p:cNvCxnSpPr>
          <p:nvPr/>
        </p:nvCxnSpPr>
        <p:spPr>
          <a:xfrm flipH="1" flipV="1">
            <a:off x="7249047" y="3143714"/>
            <a:ext cx="1248135" cy="689870"/>
          </a:xfrm>
          <a:prstGeom prst="straightConnector1">
            <a:avLst/>
          </a:prstGeom>
          <a:ln w="508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6996815" y="3322324"/>
            <a:ext cx="1478705" cy="1034948"/>
          </a:xfrm>
          <a:prstGeom prst="straightConnector1">
            <a:avLst/>
          </a:prstGeom>
          <a:ln w="5080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1"/>
          </p:cNvCxnSpPr>
          <p:nvPr/>
        </p:nvCxnSpPr>
        <p:spPr>
          <a:xfrm flipH="1" flipV="1">
            <a:off x="6459090" y="3341753"/>
            <a:ext cx="2016430" cy="1689064"/>
          </a:xfrm>
          <a:prstGeom prst="straightConnector1">
            <a:avLst/>
          </a:prstGeom>
          <a:ln w="5080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62" y="1040345"/>
            <a:ext cx="2341563" cy="141289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56915" y="3555658"/>
            <a:ext cx="387798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Fachwissen durch Grundlagenwissen</a:t>
            </a:r>
          </a:p>
          <a:p>
            <a:r>
              <a:rPr lang="de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Mechaniker / Diagnostiker</a:t>
            </a:r>
          </a:p>
        </p:txBody>
      </p:sp>
    </p:spTree>
    <p:extLst>
      <p:ext uri="{BB962C8B-B14F-4D97-AF65-F5344CB8AC3E}">
        <p14:creationId xmlns:p14="http://schemas.microsoft.com/office/powerpoint/2010/main" val="40274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  <p:bldP spid="17" grpId="0"/>
      <p:bldP spid="18" grpId="0" animBg="1"/>
      <p:bldP spid="1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mit Pfeil 26"/>
          <p:cNvCxnSpPr/>
          <p:nvPr/>
        </p:nvCxnSpPr>
        <p:spPr>
          <a:xfrm flipH="1" flipV="1">
            <a:off x="6597104" y="2489655"/>
            <a:ext cx="589266" cy="3306951"/>
          </a:xfrm>
          <a:prstGeom prst="straightConnector1">
            <a:avLst/>
          </a:prstGeom>
          <a:ln w="5080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Fahrzeugdiagnose </a:t>
            </a:r>
            <a:r>
              <a:rPr lang="de-CH" sz="2400" b="1" dirty="0" smtClean="0"/>
              <a:t>2000&lt; </a:t>
            </a:r>
            <a:r>
              <a:rPr lang="de-CH" sz="2400" b="1" dirty="0"/>
              <a:t>heute «online </a:t>
            </a:r>
            <a:r>
              <a:rPr lang="de-CH" sz="2400" b="1" dirty="0" smtClean="0"/>
              <a:t>Werkstattbetrieb»</a:t>
            </a:r>
            <a:endParaRPr lang="fr-CH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70875" y="2713418"/>
            <a:ext cx="4469996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Probehaftes</a:t>
            </a:r>
            <a:r>
              <a:rPr lang="de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Teile Ersetzen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24695" y="999696"/>
            <a:ext cx="187743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Pannenfahrzeug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04951" y="2099038"/>
            <a:ext cx="221951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Garage / Werkstatt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77222" y="6340255"/>
            <a:ext cx="585288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Probefahrt / Übergabe repariertes Fahrzeug an Kunden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6070697" y="2504155"/>
            <a:ext cx="596279" cy="379232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7496362" y="1443982"/>
            <a:ext cx="43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Kunde verständigt Garage / Werkstattbetrieb 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6136914" y="1404813"/>
            <a:ext cx="460190" cy="65844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363337" y="1926670"/>
            <a:ext cx="430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 und Reparatur durch </a:t>
            </a:r>
          </a:p>
          <a:p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CH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rundlagenbasiertes, vernetztes Denken</a:t>
            </a:r>
            <a:endParaRPr lang="de-CH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897504" y="2651604"/>
            <a:ext cx="210185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Kundenbefragung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760204" y="1912861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 und Reparatur durch </a:t>
            </a:r>
          </a:p>
          <a:p>
            <a:r>
              <a:rPr lang="de-CH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Informationsbeschaffung</a:t>
            </a:r>
            <a:endParaRPr lang="de-CH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>
            <a:stCxn id="13" idx="1"/>
          </p:cNvCxnSpPr>
          <p:nvPr/>
        </p:nvCxnSpPr>
        <p:spPr>
          <a:xfrm flipH="1" flipV="1">
            <a:off x="7547610" y="2099038"/>
            <a:ext cx="1349894" cy="721843"/>
          </a:xfrm>
          <a:prstGeom prst="straightConnector1">
            <a:avLst/>
          </a:prstGeom>
          <a:ln w="508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5" idx="1"/>
          </p:cNvCxnSpPr>
          <p:nvPr/>
        </p:nvCxnSpPr>
        <p:spPr>
          <a:xfrm flipH="1" flipV="1">
            <a:off x="7547610" y="2319980"/>
            <a:ext cx="946771" cy="1060767"/>
          </a:xfrm>
          <a:prstGeom prst="straightConnector1">
            <a:avLst/>
          </a:prstGeom>
          <a:ln w="50800">
            <a:solidFill>
              <a:srgbClr val="002060"/>
            </a:solidFill>
            <a:headEnd w="lg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7379970" y="2497636"/>
            <a:ext cx="923816" cy="1267910"/>
          </a:xfrm>
          <a:prstGeom prst="straightConnector1">
            <a:avLst/>
          </a:prstGeom>
          <a:ln w="5080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 flipV="1">
            <a:off x="6770370" y="2497636"/>
            <a:ext cx="817302" cy="2824757"/>
          </a:xfrm>
          <a:prstGeom prst="straightConnector1">
            <a:avLst/>
          </a:prstGeom>
          <a:ln w="5080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6998970" y="2497636"/>
            <a:ext cx="838444" cy="2411724"/>
          </a:xfrm>
          <a:prstGeom prst="straightConnector1">
            <a:avLst/>
          </a:prstGeom>
          <a:ln w="5080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7186369" y="2497636"/>
            <a:ext cx="899180" cy="1725481"/>
          </a:xfrm>
          <a:prstGeom prst="straightConnector1">
            <a:avLst/>
          </a:prstGeom>
          <a:ln w="50800">
            <a:solidFill>
              <a:srgbClr val="00206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/>
          <p:cNvGrpSpPr/>
          <p:nvPr/>
        </p:nvGrpSpPr>
        <p:grpSpPr>
          <a:xfrm>
            <a:off x="460839" y="2511445"/>
            <a:ext cx="5609858" cy="3472666"/>
            <a:chOff x="138674" y="2384120"/>
            <a:chExt cx="5932427" cy="3472666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138674" y="2384120"/>
              <a:ext cx="5932427" cy="3472666"/>
              <a:chOff x="138675" y="2384120"/>
              <a:chExt cx="5883414" cy="3472666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138675" y="4287126"/>
                <a:ext cx="5205911" cy="156966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  <a:tailEnd w="med" len="med"/>
              </a:ln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de-CH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de-CH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de-CH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CH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Technischer Support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CH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Fahrzeugtechnik Kurse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CH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Garagencoaching</a:t>
                </a:r>
              </a:p>
            </p:txBody>
          </p:sp>
          <p:cxnSp>
            <p:nvCxnSpPr>
              <p:cNvPr id="30" name="Gerade Verbindung mit Pfeil 29"/>
              <p:cNvCxnSpPr/>
              <p:nvPr/>
            </p:nvCxnSpPr>
            <p:spPr>
              <a:xfrm flipV="1">
                <a:off x="5006519" y="2384120"/>
                <a:ext cx="1015570" cy="1903301"/>
              </a:xfrm>
              <a:prstGeom prst="straightConnector1">
                <a:avLst/>
              </a:prstGeom>
              <a:ln w="50800">
                <a:solidFill>
                  <a:schemeClr val="tx1">
                    <a:lumMod val="95000"/>
                    <a:lumOff val="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1945" y="4409878"/>
              <a:ext cx="1288863" cy="551937"/>
            </a:xfrm>
            <a:prstGeom prst="rect">
              <a:avLst/>
            </a:prstGeom>
            <a:ln>
              <a:solidFill>
                <a:schemeClr val="tx1"/>
              </a:solidFill>
              <a:tailEnd w="med" len="med"/>
            </a:ln>
          </p:spPr>
        </p:pic>
      </p:grpSp>
      <p:pic>
        <p:nvPicPr>
          <p:cNvPr id="57" name="Grafik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8" y="983007"/>
            <a:ext cx="1590249" cy="921805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469805" y="2585225"/>
            <a:ext cx="4469996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hohen administrativen, prozessintensiven Aufwand findet eine Wissensabwanderung statt. Komplexe Diagnosefälle führen zu kostenintensiven Diagnose-, und Reparaturstruktur des </a:t>
            </a:r>
            <a:r>
              <a:rPr lang="de-CH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CH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aragenbetriebs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080104" y="5739741"/>
            <a:ext cx="3121367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Diagnose- </a:t>
            </a:r>
            <a:r>
              <a:rPr lang="de-CH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Importeur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448237" y="5299917"/>
            <a:ext cx="3789692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Leistungsdruck durch Vorgabezeiten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794474" y="4856256"/>
            <a:ext cx="283122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Abklärung Garantiewesen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044216" y="4168830"/>
            <a:ext cx="375441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Geführte Symptombasierte Fehlersuche online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258578" y="3746359"/>
            <a:ext cx="368549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Prozessorientierte Vorgehensweise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494381" y="3088359"/>
            <a:ext cx="346907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Werkstattliteratur online (TSI, Eilnachrichten, bekannte Fälle</a:t>
            </a:r>
          </a:p>
        </p:txBody>
      </p:sp>
    </p:spTree>
    <p:extLst>
      <p:ext uri="{BB962C8B-B14F-4D97-AF65-F5344CB8AC3E}">
        <p14:creationId xmlns:p14="http://schemas.microsoft.com/office/powerpoint/2010/main" val="5181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 animBg="1"/>
      <p:bldP spid="14" grpId="0"/>
      <p:bldP spid="59" grpId="0" animBg="1"/>
      <p:bldP spid="23" grpId="0" animBg="1"/>
      <p:bldP spid="22" grpId="0" animBg="1"/>
      <p:bldP spid="21" grpId="0" animBg="1"/>
      <p:bldP spid="20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 smtClean="0"/>
              <a:t>Detaillierte Angabe zu den Geschäftsfelder eta-autotech</a:t>
            </a:r>
            <a:endParaRPr lang="fr-CH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165" y="1467522"/>
            <a:ext cx="11313459" cy="5029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vereinen: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Praxisbezug</a:t>
            </a:r>
          </a:p>
          <a:p>
            <a:pPr marL="0" indent="0">
              <a:buNone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Herstellerkontakt / Nähe zu der Fahrzeugentwicklung </a:t>
            </a:r>
          </a:p>
          <a:p>
            <a:pPr marL="0" indent="0">
              <a:buNone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Netzwerk im Automobilgewerbe</a:t>
            </a:r>
          </a:p>
          <a:p>
            <a:pPr marL="0" indent="0">
              <a:buNone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Aktuellste Herausforderungen mit zeitgemässer Reparaturtechnik bedienen</a:t>
            </a:r>
          </a:p>
          <a:p>
            <a:pPr marL="0" indent="0">
              <a:buNone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Markt auf zukünftige Trends abschätzen (Vernetzung mit verschiedenen Ingenieuren der Industrie)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 smtClean="0"/>
              <a:t>Technischer Support</a:t>
            </a:r>
            <a:endParaRPr lang="fr-CH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6354"/>
            <a:ext cx="11313459" cy="5029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Jeder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kennt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es: «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Werkstatt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läuft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Diagnose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marL="0" indent="0">
              <a:buNone/>
            </a:pP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helfen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gerne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</a:p>
          <a:p>
            <a:pPr>
              <a:buFont typeface="Wingdings"/>
              <a:buChar char="à"/>
            </a:pPr>
            <a:endParaRPr lang="fr-CH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Flexible,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unkomplizierte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Telefonbetreuung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Hilfe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vor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Ort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Fokus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Kundenzufriedenheit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Ressourceneinsatz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80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6165" y="1174364"/>
            <a:ext cx="416973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Ihr Vorteil: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Gelöst vom Tagesgeschäft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Standardisierter Ablauf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Bestes Knowhow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Fallbezogene Schulung möglich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Ressourcen optimal eingesetzt 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Wachsender Erfahrungspool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053622"/>
              </p:ext>
            </p:extLst>
          </p:nvPr>
        </p:nvGraphicFramePr>
        <p:xfrm>
          <a:off x="7713893" y="1788585"/>
          <a:ext cx="2900979" cy="3702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3" imgW="6031684" imgH="7705910" progId="Word.Document.12">
                  <p:embed/>
                </p:oleObj>
              </mc:Choice>
              <mc:Fallback>
                <p:oleObj name="Document" r:id="rId3" imgW="6031684" imgH="7705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3893" y="1788585"/>
                        <a:ext cx="2900979" cy="3702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7713893" y="584347"/>
            <a:ext cx="2459736" cy="58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6165" y="293408"/>
            <a:ext cx="11304494" cy="585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de-CH" sz="2400" b="1" dirty="0" smtClean="0"/>
              <a:t>Technischer Support</a:t>
            </a:r>
            <a:endParaRPr lang="fr-CH" sz="2400" b="1" dirty="0"/>
          </a:p>
        </p:txBody>
      </p:sp>
    </p:spTree>
    <p:extLst>
      <p:ext uri="{BB962C8B-B14F-4D97-AF65-F5344CB8AC3E}">
        <p14:creationId xmlns:p14="http://schemas.microsoft.com/office/powerpoint/2010/main" val="347458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/>
              <a:t>Beispiel eines Auftrages im Bereich Grundlagendiagnostik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6165" y="878542"/>
            <a:ext cx="1082488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Kundenbeanstandung: sporadisch zu hoher Leerlauf / ruckartiges Anfahren</a:t>
            </a:r>
          </a:p>
          <a:p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Diagnoseweg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Fehlerspeicherabfrage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Konsultieren der bekannten Fälle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Geführte Fehlersuche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Korrespondenz mit Importeur 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Vertriebspartnerorganisation (Ferndiagnose)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Lösungsansätze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Fremdluftdiagnostik mittels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Lecksuchspray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Gemischadaptionsparameter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überprüfen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Fehler weiterhin vorhanden oder kommt wieder! 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Beispiel eines Auftrages im Bereich Grundlagendiagnostik</a:t>
            </a:r>
            <a:endParaRPr lang="fr-CH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6165" y="878542"/>
            <a:ext cx="1082488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Kundenbeanstandung: sporadisch zu hoher Leerlauf / ruckartiges Anfahren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Fehler weiterhin vorhanden oder kommt wieder.</a:t>
            </a:r>
          </a:p>
          <a:p>
            <a:endParaRPr lang="de-CH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Verdächtige Teile ersetzen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hohe Kosten für den Kunden, hohe Kosten für den Garagisten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6165" y="293408"/>
            <a:ext cx="11304494" cy="585134"/>
          </a:xfrm>
        </p:spPr>
        <p:txBody>
          <a:bodyPr>
            <a:normAutofit/>
          </a:bodyPr>
          <a:lstStyle/>
          <a:p>
            <a:r>
              <a:rPr lang="de-DE" sz="2400" b="1" dirty="0"/>
              <a:t>Beispiel eines Auftrages im Bereich Grundlagendiagnostik</a:t>
            </a:r>
            <a:endParaRPr lang="fr-CH" sz="2400" b="1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6165" y="1046351"/>
            <a:ext cx="11304494" cy="58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000" dirty="0" smtClean="0"/>
              <a:t>Parameterauswertung Motor mit </a:t>
            </a:r>
            <a:r>
              <a:rPr lang="de-DE" sz="2000" dirty="0" smtClean="0"/>
              <a:t>Saugrohrdruckfühler (MAP) </a:t>
            </a:r>
            <a:r>
              <a:rPr lang="de-DE" sz="2000" dirty="0" smtClean="0"/>
              <a:t>als </a:t>
            </a:r>
            <a:r>
              <a:rPr lang="de-DE" sz="2000" dirty="0" err="1" smtClean="0"/>
              <a:t>Lasterfassungsgrösse</a:t>
            </a:r>
            <a:endParaRPr lang="fr-CH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383" y="2256029"/>
            <a:ext cx="8079241" cy="44577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638270" y="1620318"/>
            <a:ext cx="616409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74847"/>
                </a:solidFill>
                <a:latin typeface="Ford Antenna Medium"/>
                <a:ea typeface="ヒラギノ角ゴ Pro W3" pitchFamily="-108" charset="-128"/>
                <a:cs typeface="Ford Antenna Medium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474847"/>
                </a:solidFill>
                <a:latin typeface="Ford Antenna Medium" charset="0"/>
                <a:ea typeface="ヒラギノ角ゴ Pro W3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474847"/>
                </a:solidFill>
                <a:latin typeface="Ford Antenna Medium" charset="0"/>
                <a:ea typeface="ヒラギノ角ゴ Pro W3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474847"/>
                </a:solidFill>
                <a:latin typeface="Ford Antenna Medium" charset="0"/>
                <a:ea typeface="ヒラギノ角ゴ Pro W3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474847"/>
                </a:solidFill>
                <a:latin typeface="Ford Antenna Medium" charset="0"/>
                <a:ea typeface="ヒラギノ角ゴ Pro W3" pitchFamily="-108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tenna Regular" pitchFamily="47" charset="0"/>
                <a:ea typeface="ヒラギノ角ゴ Pro W3" pitchFamily="-108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tenna Regular" pitchFamily="47" charset="0"/>
                <a:ea typeface="ヒラギノ角ゴ Pro W3" pitchFamily="-108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tenna Regular" pitchFamily="47" charset="0"/>
                <a:ea typeface="ヒラギノ角ゴ Pro W3" pitchFamily="-108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tenna Regular" pitchFamily="47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de-CH" altLang="de-DE" sz="2000" dirty="0" smtClean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Motor </a:t>
            </a:r>
            <a:r>
              <a:rPr lang="de-CH" altLang="de-DE" sz="2000" dirty="0" smtClean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hat ein Problem mit der Gemischbildung</a:t>
            </a:r>
            <a:endParaRPr lang="de-CH" altLang="de-DE" sz="2000" dirty="0" smtClean="0">
              <a:solidFill>
                <a:srgbClr val="FF000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460500" y="5354828"/>
            <a:ext cx="6177456" cy="7747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200" dirty="0">
              <a:ln>
                <a:solidFill>
                  <a:schemeClr val="tx1"/>
                </a:solidFill>
              </a:ln>
              <a:noFill/>
              <a:latin typeface="Ford Antenna Medium"/>
              <a:cs typeface="Ford Antenna Medium"/>
            </a:endParaRPr>
          </a:p>
        </p:txBody>
      </p:sp>
      <p:cxnSp>
        <p:nvCxnSpPr>
          <p:cNvPr id="11" name="Gerade Verbindung mit Pfeil 10"/>
          <p:cNvCxnSpPr>
            <a:stCxn id="10" idx="0"/>
          </p:cNvCxnSpPr>
          <p:nvPr/>
        </p:nvCxnSpPr>
        <p:spPr>
          <a:xfrm flipV="1">
            <a:off x="4549228" y="2131705"/>
            <a:ext cx="1661072" cy="3223123"/>
          </a:xfrm>
          <a:prstGeom prst="straightConnector1">
            <a:avLst/>
          </a:prstGeom>
          <a:ln w="762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24" y="1958044"/>
            <a:ext cx="7810376" cy="46411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17563" y="1497668"/>
            <a:ext cx="220169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74847"/>
                </a:solidFill>
                <a:latin typeface="Ford Antenna Medium"/>
                <a:ea typeface="ヒラギノ角ゴ Pro W3" pitchFamily="-108" charset="-128"/>
                <a:cs typeface="Ford Antenna Medium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474847"/>
                </a:solidFill>
                <a:latin typeface="Ford Antenna Medium" charset="0"/>
                <a:ea typeface="ヒラギノ角ゴ Pro W3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474847"/>
                </a:solidFill>
                <a:latin typeface="Ford Antenna Medium" charset="0"/>
                <a:ea typeface="ヒラギノ角ゴ Pro W3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474847"/>
                </a:solidFill>
                <a:latin typeface="Ford Antenna Medium" charset="0"/>
                <a:ea typeface="ヒラギノ角ゴ Pro W3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474847"/>
                </a:solidFill>
                <a:latin typeface="Ford Antenna Medium" charset="0"/>
                <a:ea typeface="ヒラギノ角ゴ Pro W3" pitchFamily="-108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tenna Regular" pitchFamily="47" charset="0"/>
                <a:ea typeface="ヒラギノ角ゴ Pro W3" pitchFamily="-108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tenna Regular" pitchFamily="47" charset="0"/>
                <a:ea typeface="ヒラギノ角ゴ Pro W3" pitchFamily="-108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tenna Regular" pitchFamily="47" charset="0"/>
                <a:ea typeface="ヒラギノ角ゴ Pro W3" pitchFamily="-108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tenna Regular" pitchFamily="47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de-CH" altLang="de-DE" sz="2000" dirty="0" smtClean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Motor Fehlerfrei!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6165" y="293408"/>
            <a:ext cx="11304494" cy="585134"/>
          </a:xfrm>
        </p:spPr>
        <p:txBody>
          <a:bodyPr>
            <a:normAutofit/>
          </a:bodyPr>
          <a:lstStyle/>
          <a:p>
            <a:r>
              <a:rPr lang="de-DE" sz="2400" b="1" dirty="0"/>
              <a:t>Beispiel eines Auftrages im Bereich Grundlagendiagnostik</a:t>
            </a:r>
            <a:endParaRPr lang="fr-CH" sz="2400" b="1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6165" y="1046351"/>
            <a:ext cx="11304494" cy="58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000" dirty="0"/>
              <a:t>Parameterauswertung Motor mit Saugrohrdruckfühler (MAP) als </a:t>
            </a:r>
            <a:r>
              <a:rPr lang="de-DE" sz="2000" dirty="0" err="1"/>
              <a:t>Lasterfassungsgrösse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704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Beispiel eines Auftrages im Bereich Grundlagendiagnostik</a:t>
            </a:r>
            <a:endParaRPr lang="fr-CH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6165" y="878542"/>
            <a:ext cx="108248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Kundenbeanstandung: sporadisch zu hoher Leerlauf / ruckartiges Anfahren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Fehler weiterhin vorhanden oder kommt wieder</a:t>
            </a: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Lösungsansatz eta-autotech</a:t>
            </a:r>
          </a:p>
          <a:p>
            <a:endParaRPr lang="de-CH" sz="1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Fehleranalyse anhand grundlagenbasierter Untersuchung</a:t>
            </a: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Entwicklung eigener Diagnosestrategie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026188" y="3052025"/>
            <a:ext cx="6578729" cy="3696247"/>
            <a:chOff x="3026188" y="3052025"/>
            <a:chExt cx="6578729" cy="369624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0581" y="3052025"/>
              <a:ext cx="6524336" cy="3696247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353905" y="3966425"/>
              <a:ext cx="551754" cy="2769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Ford Antenna Regular"/>
                  <a:cs typeface="Ford Antenna Regular"/>
                </a:rPr>
                <a:t>MAP</a:t>
              </a:r>
              <a:endParaRPr lang="fr-CH" sz="1200" dirty="0" smtClean="0">
                <a:latin typeface="Ford Antenna Regular"/>
                <a:cs typeface="Ford Antenna Regular"/>
              </a:endParaRPr>
            </a:p>
          </p:txBody>
        </p:sp>
        <p:cxnSp>
          <p:nvCxnSpPr>
            <p:cNvPr id="7" name="Gerader Verbinder 6"/>
            <p:cNvCxnSpPr/>
            <p:nvPr/>
          </p:nvCxnSpPr>
          <p:spPr>
            <a:xfrm flipV="1">
              <a:off x="4620714" y="3658314"/>
              <a:ext cx="284945" cy="3081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7995740" y="5489052"/>
              <a:ext cx="673582" cy="338554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CH" sz="1600" dirty="0" smtClean="0">
                  <a:latin typeface="Ford Antenna Regular"/>
                  <a:cs typeface="Ford Antenna Regular"/>
                </a:rPr>
                <a:t>RPM</a:t>
              </a:r>
              <a:endParaRPr lang="fr-CH" sz="1600" dirty="0" smtClean="0">
                <a:latin typeface="Ford Antenna Regular"/>
                <a:cs typeface="Ford Antenna Regular"/>
              </a:endParaRPr>
            </a:p>
          </p:txBody>
        </p:sp>
        <p:cxnSp>
          <p:nvCxnSpPr>
            <p:cNvPr id="9" name="Gerader Verbinder 8"/>
            <p:cNvCxnSpPr/>
            <p:nvPr/>
          </p:nvCxnSpPr>
          <p:spPr>
            <a:xfrm flipV="1">
              <a:off x="6747416" y="5627553"/>
              <a:ext cx="1248324" cy="4023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3026188" y="4644938"/>
              <a:ext cx="28173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 smtClean="0">
                  <a:solidFill>
                    <a:schemeClr val="tx1">
                      <a:lumMod val="50000"/>
                    </a:schemeClr>
                  </a:solidFill>
                  <a:latin typeface="Aral"/>
                  <a:cs typeface="Ford Antenna Regular"/>
                </a:rPr>
                <a:t>Achtung: Die Hauptmessgrösse der Last erfolgt entweder per MAP oder MAF! Beide Sensoren an einem Motor werden in der Serie nicht eingebaut.</a:t>
              </a:r>
              <a:endParaRPr lang="fr-CH" sz="1600" b="1" dirty="0" smtClean="0">
                <a:solidFill>
                  <a:schemeClr val="tx1">
                    <a:lumMod val="50000"/>
                  </a:schemeClr>
                </a:solidFill>
                <a:latin typeface="Aral"/>
                <a:cs typeface="Ford Antenna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4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775502"/>
            <a:ext cx="12192000" cy="1759353"/>
          </a:xfrm>
        </p:spPr>
        <p:txBody>
          <a:bodyPr>
            <a:normAutofit fontScale="90000"/>
          </a:bodyPr>
          <a:lstStyle/>
          <a:p>
            <a:pPr algn="l"/>
            <a:r>
              <a:rPr lang="de-CH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7200" b="1" dirty="0" smtClean="0"/>
              <a:t/>
            </a:r>
            <a:br>
              <a:rPr lang="de-CH" sz="7200" b="1" dirty="0" smtClean="0"/>
            </a:br>
            <a:r>
              <a:rPr lang="de-CH" sz="7200" b="1" dirty="0" smtClean="0"/>
              <a:t/>
            </a:r>
            <a:br>
              <a:rPr lang="de-CH" sz="7200" b="1" dirty="0" smtClean="0"/>
            </a:br>
            <a:r>
              <a:rPr lang="de-CH" sz="7200" b="1" dirty="0"/>
              <a:t/>
            </a:r>
            <a:br>
              <a:rPr lang="de-CH" sz="7200" b="1" dirty="0"/>
            </a:br>
            <a:r>
              <a:rPr lang="de-CH" sz="7200" b="1" dirty="0" smtClean="0"/>
              <a:t/>
            </a:r>
            <a:br>
              <a:rPr lang="de-CH" sz="7200" b="1" dirty="0" smtClean="0"/>
            </a:br>
            <a:endParaRPr lang="de-CH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8815" y="879676"/>
            <a:ext cx="1127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Heute Abend…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65115" y="2997842"/>
            <a:ext cx="102611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b="1" dirty="0">
                <a:latin typeface="Arial" panose="020B0604020202020204" pitchFamily="34" charset="0"/>
                <a:cs typeface="Arial" panose="020B0604020202020204" pitchFamily="34" charset="0"/>
              </a:rPr>
              <a:t>…lernen Sie uns kennen.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85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 smtClean="0"/>
              <a:t>Schulung extern und intern</a:t>
            </a:r>
            <a:endParaRPr lang="fr-CH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10322"/>
            <a:ext cx="11313459" cy="543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smtClean="0">
                <a:latin typeface="Arl"/>
              </a:rPr>
              <a:t>Externe Schulung, direkt in Ihrem Betrieb:</a:t>
            </a:r>
          </a:p>
          <a:p>
            <a:pPr marL="0" indent="0">
              <a:buNone/>
            </a:pPr>
            <a:endParaRPr lang="de-CH" sz="2000" dirty="0" smtClean="0">
              <a:latin typeface="Arl"/>
            </a:endParaRPr>
          </a:p>
          <a:p>
            <a:pPr marL="0" indent="0">
              <a:buNone/>
            </a:pPr>
            <a:r>
              <a:rPr lang="de-CH" sz="2000" b="1" dirty="0" smtClean="0">
                <a:latin typeface="Arl"/>
              </a:rPr>
              <a:t>Vorteile:</a:t>
            </a:r>
          </a:p>
          <a:p>
            <a:pPr marL="0" indent="0">
              <a:buNone/>
            </a:pPr>
            <a:endParaRPr lang="de-CH" sz="2000" dirty="0" smtClean="0">
              <a:latin typeface="Arl"/>
            </a:endParaRPr>
          </a:p>
          <a:p>
            <a:r>
              <a:rPr lang="de-CH" sz="2000" dirty="0" smtClean="0">
                <a:latin typeface="Arl"/>
              </a:rPr>
              <a:t>Hohe Erfahrung im technischen Training</a:t>
            </a:r>
            <a:br>
              <a:rPr lang="de-CH" sz="2000" dirty="0" smtClean="0">
                <a:latin typeface="Arl"/>
              </a:rPr>
            </a:br>
            <a:endParaRPr lang="de-CH" sz="2000" dirty="0" smtClean="0">
              <a:latin typeface="Arl"/>
            </a:endParaRPr>
          </a:p>
          <a:p>
            <a:r>
              <a:rPr lang="de-CH" sz="2000" dirty="0" smtClean="0">
                <a:latin typeface="Arl"/>
              </a:rPr>
              <a:t>Hohe Erfahrung aus dem Werkstattalltag</a:t>
            </a:r>
          </a:p>
          <a:p>
            <a:pPr marL="0" indent="0">
              <a:buNone/>
            </a:pPr>
            <a:endParaRPr lang="de-CH" sz="2000" dirty="0">
              <a:latin typeface="Arl"/>
            </a:endParaRPr>
          </a:p>
          <a:p>
            <a:r>
              <a:rPr lang="de-CH" sz="2000" dirty="0" smtClean="0">
                <a:latin typeface="Arl"/>
              </a:rPr>
              <a:t>Probleme spezifisch mit Ihren Leuten und Einrichtungen angehen</a:t>
            </a:r>
          </a:p>
          <a:p>
            <a:pPr marL="0" indent="0">
              <a:buNone/>
            </a:pPr>
            <a:endParaRPr lang="de-CH" sz="2000" dirty="0">
              <a:latin typeface="Arl"/>
            </a:endParaRPr>
          </a:p>
          <a:p>
            <a:r>
              <a:rPr lang="de-CH" sz="2000" dirty="0" smtClean="0">
                <a:latin typeface="Arl"/>
              </a:rPr>
              <a:t>Fallbezogene Schulung direkt in Ihrem Betrieb</a:t>
            </a:r>
          </a:p>
          <a:p>
            <a:pPr marL="0" indent="0">
              <a:buNone/>
            </a:pPr>
            <a:endParaRPr lang="de-CH" sz="2000" dirty="0" smtClean="0">
              <a:latin typeface="Arl"/>
            </a:endParaRPr>
          </a:p>
          <a:p>
            <a:endParaRPr lang="fr-CH" sz="2000" dirty="0">
              <a:latin typeface="Arl"/>
            </a:endParaRPr>
          </a:p>
        </p:txBody>
      </p:sp>
    </p:spTree>
    <p:extLst>
      <p:ext uri="{BB962C8B-B14F-4D97-AF65-F5344CB8AC3E}">
        <p14:creationId xmlns:p14="http://schemas.microsoft.com/office/powerpoint/2010/main" val="6406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 smtClean="0"/>
              <a:t>Schulung extern und intern</a:t>
            </a:r>
            <a:endParaRPr lang="fr-CH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10322"/>
            <a:ext cx="11313459" cy="543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smtClean="0">
                <a:latin typeface="Arl"/>
              </a:rPr>
              <a:t>Interne </a:t>
            </a:r>
            <a:r>
              <a:rPr lang="de-CH" sz="2000" b="1" dirty="0">
                <a:latin typeface="Arl"/>
              </a:rPr>
              <a:t>Schulung, </a:t>
            </a:r>
            <a:r>
              <a:rPr lang="de-CH" sz="2000" b="1" dirty="0" smtClean="0">
                <a:latin typeface="Arl"/>
              </a:rPr>
              <a:t>bei uns in der Werkstattumgebung</a:t>
            </a:r>
          </a:p>
          <a:p>
            <a:pPr marL="0" indent="0">
              <a:buNone/>
            </a:pPr>
            <a:endParaRPr lang="de-CH" sz="2000" dirty="0" smtClean="0">
              <a:latin typeface="Arl"/>
            </a:endParaRPr>
          </a:p>
          <a:p>
            <a:pPr marL="0" indent="0">
              <a:buNone/>
            </a:pPr>
            <a:r>
              <a:rPr lang="de-CH" sz="2000" b="1" dirty="0" smtClean="0">
                <a:latin typeface="Arl"/>
              </a:rPr>
              <a:t>Vorteile:</a:t>
            </a:r>
          </a:p>
          <a:p>
            <a:pPr marL="0" indent="0">
              <a:buNone/>
            </a:pPr>
            <a:endParaRPr lang="de-CH" sz="2000" b="1" dirty="0">
              <a:latin typeface="Arl"/>
            </a:endParaRPr>
          </a:p>
          <a:p>
            <a:r>
              <a:rPr lang="de-CH" sz="2000" dirty="0" smtClean="0">
                <a:latin typeface="Arl"/>
              </a:rPr>
              <a:t>Hoher Praxisbezug</a:t>
            </a:r>
            <a:br>
              <a:rPr lang="de-CH" sz="2000" dirty="0" smtClean="0">
                <a:latin typeface="Arl"/>
              </a:rPr>
            </a:br>
            <a:endParaRPr lang="de-CH" sz="2000" dirty="0" smtClean="0">
              <a:latin typeface="Arl"/>
            </a:endParaRPr>
          </a:p>
          <a:p>
            <a:r>
              <a:rPr lang="de-CH" sz="2000" dirty="0" smtClean="0">
                <a:latin typeface="Arl"/>
              </a:rPr>
              <a:t>Nutzerorientiert</a:t>
            </a:r>
          </a:p>
          <a:p>
            <a:pPr marL="0" indent="0">
              <a:buNone/>
            </a:pPr>
            <a:endParaRPr lang="de-CH" sz="2000" dirty="0">
              <a:latin typeface="Arl"/>
            </a:endParaRPr>
          </a:p>
          <a:p>
            <a:r>
              <a:rPr lang="de-CH" sz="2000" dirty="0" smtClean="0">
                <a:latin typeface="Arl"/>
              </a:rPr>
              <a:t>Möglichkeit der Teilnehmenden sich zu vernetzen</a:t>
            </a:r>
          </a:p>
          <a:p>
            <a:pPr marL="0" indent="0">
              <a:buNone/>
            </a:pPr>
            <a:endParaRPr lang="de-CH" sz="2000" dirty="0">
              <a:latin typeface="Arl"/>
            </a:endParaRPr>
          </a:p>
          <a:p>
            <a:r>
              <a:rPr lang="de-CH" sz="2000" dirty="0" smtClean="0">
                <a:latin typeface="Arl"/>
              </a:rPr>
              <a:t>Empfehlungen von unserer Ausrüstung </a:t>
            </a:r>
            <a:r>
              <a:rPr lang="de-CH" sz="2000" dirty="0" smtClean="0">
                <a:latin typeface="Arl"/>
                <a:sym typeface="Wingdings" panose="05000000000000000000" pitchFamily="2" charset="2"/>
              </a:rPr>
              <a:t></a:t>
            </a:r>
            <a:r>
              <a:rPr lang="de-CH" sz="2000" dirty="0" smtClean="0">
                <a:latin typeface="Arl"/>
              </a:rPr>
              <a:t> Werkzeug, Diagnosegeräte, Einrichtungen</a:t>
            </a:r>
            <a:endParaRPr lang="de-CH" sz="2000" dirty="0">
              <a:latin typeface="Arl"/>
            </a:endParaRPr>
          </a:p>
          <a:p>
            <a:endParaRPr lang="fr-CH" sz="2000" dirty="0">
              <a:latin typeface="Arl"/>
            </a:endParaRPr>
          </a:p>
        </p:txBody>
      </p:sp>
    </p:spTree>
    <p:extLst>
      <p:ext uri="{BB962C8B-B14F-4D97-AF65-F5344CB8AC3E}">
        <p14:creationId xmlns:p14="http://schemas.microsoft.com/office/powerpoint/2010/main" val="25603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671" y="-170681"/>
            <a:ext cx="10298806" cy="1114493"/>
          </a:xfrm>
        </p:spPr>
        <p:txBody>
          <a:bodyPr>
            <a:normAutofit/>
          </a:bodyPr>
          <a:lstStyle/>
          <a:p>
            <a:pPr algn="l"/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Werkstattcoaching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4043" y="1270000"/>
            <a:ext cx="69752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Aral"/>
              </a:rPr>
              <a:t>Die Coachings </a:t>
            </a:r>
            <a:r>
              <a:rPr lang="de-CH" dirty="0">
                <a:latin typeface="Aral"/>
              </a:rPr>
              <a:t>finden in der realen Werkstattumgebung statt</a:t>
            </a:r>
          </a:p>
          <a:p>
            <a:endParaRPr lang="de-CH" b="1" dirty="0" smtClean="0">
              <a:latin typeface="Aral"/>
            </a:endParaRPr>
          </a:p>
          <a:p>
            <a:endParaRPr lang="de-CH" b="1" dirty="0">
              <a:latin typeface="Aral"/>
            </a:endParaRPr>
          </a:p>
          <a:p>
            <a:r>
              <a:rPr lang="de-CH" b="1" dirty="0" smtClean="0">
                <a:latin typeface="Aral"/>
              </a:rPr>
              <a:t>Ziel: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al"/>
              </a:rPr>
              <a:t>maximaler </a:t>
            </a:r>
            <a:r>
              <a:rPr lang="de-CH" dirty="0">
                <a:latin typeface="Aral"/>
              </a:rPr>
              <a:t>Leistungsgrad bei Standardarbeiten </a:t>
            </a:r>
            <a:r>
              <a:rPr lang="de-CH" dirty="0" smtClean="0">
                <a:latin typeface="Aral"/>
              </a:rPr>
              <a:t/>
            </a:r>
            <a:br>
              <a:rPr lang="de-CH" dirty="0" smtClean="0">
                <a:latin typeface="Aral"/>
              </a:rPr>
            </a:br>
            <a:endParaRPr lang="de-CH" dirty="0" smtClean="0">
              <a:latin typeface="Ar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al"/>
              </a:rPr>
              <a:t>vorhandene </a:t>
            </a:r>
            <a:r>
              <a:rPr lang="de-CH" b="1" dirty="0">
                <a:latin typeface="Aral"/>
              </a:rPr>
              <a:t>Werkstattressourcen </a:t>
            </a:r>
            <a:r>
              <a:rPr lang="de-CH" b="1" dirty="0" smtClean="0">
                <a:latin typeface="Aral"/>
              </a:rPr>
              <a:t>werden optimal genutzt</a:t>
            </a:r>
            <a:endParaRPr lang="de-CH" dirty="0">
              <a:latin typeface="Aral"/>
            </a:endParaRPr>
          </a:p>
          <a:p>
            <a:endParaRPr lang="de-CH" dirty="0" smtClean="0">
              <a:latin typeface="Aral"/>
            </a:endParaRPr>
          </a:p>
          <a:p>
            <a:r>
              <a:rPr lang="de-CH" b="1" dirty="0" smtClean="0">
                <a:latin typeface="Aral"/>
              </a:rPr>
              <a:t>Inhalt: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>
                <a:latin typeface="Aral"/>
              </a:rPr>
              <a:t>Arbeitsplatzorganisation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>
                <a:latin typeface="Aral"/>
              </a:rPr>
              <a:t>Auftragsabwicklung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>
                <a:latin typeface="Aral"/>
              </a:rPr>
              <a:t>Kommunikation mit Kunden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>
                <a:latin typeface="Aral"/>
              </a:rPr>
              <a:t>Werkstattorganisation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>
                <a:latin typeface="Aral"/>
              </a:rPr>
              <a:t>Ersatzteilbeschaffung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>
                <a:latin typeface="Aral"/>
              </a:rPr>
              <a:t>Integrieren/Umsetzen theoretisch vermittelter Inhalte im </a:t>
            </a:r>
            <a:r>
              <a:rPr lang="de-CH" dirty="0" smtClean="0">
                <a:latin typeface="Aral"/>
              </a:rPr>
              <a:t>Betrieb</a:t>
            </a:r>
          </a:p>
          <a:p>
            <a:endParaRPr lang="de-CH" dirty="0" smtClean="0">
              <a:latin typeface="Aral"/>
            </a:endParaRPr>
          </a:p>
          <a:p>
            <a:endParaRPr lang="de-CH" dirty="0">
              <a:latin typeface="Aral"/>
            </a:endParaRPr>
          </a:p>
          <a:p>
            <a:endParaRPr lang="de-CH" dirty="0">
              <a:latin typeface="Ar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67" y="2086953"/>
            <a:ext cx="3803608" cy="285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0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Ablauf des Werkstattcoachings: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165" y="1564682"/>
            <a:ext cx="755226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Planung: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Vorinformation über Werkstattorganisation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Struktur, Prozesse, Stellenbeschriebe, Schnittstellen, Lieferanten / Produkte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Übersicht über vorhandene Einrichtungen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Werkzeuge, Diagnosegeräte, Einrichtungen und Infrastruktur / Anordnung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Betrieb aktive, betroffene Mitarbeiter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Anzahl MA, Funktionen, Ausbildungsstand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752">
            <a:off x="8485921" y="1509902"/>
            <a:ext cx="1659416" cy="20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967">
            <a:off x="9596463" y="3455964"/>
            <a:ext cx="2048838" cy="153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Rolf Saner\AppData\Local\Microsoft\Windows\INetCache\IE\EMVHDGOB\3dman_eu-pb-1002802_19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51" y="4729899"/>
            <a:ext cx="1418734" cy="14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Ablauf des Werkstattcoachings</a:t>
            </a:r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165" y="1156626"/>
            <a:ext cx="11313459" cy="502948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Umsetzung: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der Abläufe, Organisation, Kommunikation</a:t>
            </a:r>
          </a:p>
          <a:p>
            <a:pPr>
              <a:lnSpc>
                <a:spcPct val="20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Gespräche mit betroffenen Mitarbeitern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Erarbeitung von Optimierungsmöglichkeiten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Besprechung mit betroffenen Mitarbeitern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Umsetzung der Massnahmen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praxisbezogene Schulung mit vorhandenen Ressourcen im Betrieb 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Erarbeiten/Zusammenzug von betriebsspezifischen Kennzahlen zur Erfolgskontrolle</a:t>
            </a:r>
          </a:p>
          <a:p>
            <a:pPr>
              <a:buFontTx/>
              <a:buChar char="-"/>
            </a:pPr>
            <a:endParaRPr lang="de-CH" dirty="0"/>
          </a:p>
        </p:txBody>
      </p:sp>
      <p:pic>
        <p:nvPicPr>
          <p:cNvPr id="3074" name="Picture 2" descr="C:\Users\Rolf Saner\AppData\Local\Microsoft\Windows\INetCache\IE\UI9VJJ2S\DMAIC_Zyklu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245">
            <a:off x="8702512" y="2937730"/>
            <a:ext cx="1991411" cy="216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369">
            <a:off x="8435271" y="42019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Ablauf des Werkstattcoachings</a:t>
            </a:r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CH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</a:t>
            </a:r>
            <a:r>
              <a:rPr lang="de-CH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Überprüfen </a:t>
            </a: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der Massnahmen mittels 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praxisbezogenen Fallbeispielen direkt im </a:t>
            </a: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</a:t>
            </a:r>
            <a:r>
              <a:rPr lang="de-CH" sz="2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CH" sz="2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CH" sz="23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Anpassung 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eingeführten Massnahmen  Optimierungsprozess als </a:t>
            </a: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Kreislauf</a:t>
            </a:r>
            <a:r>
              <a:rPr lang="de-CH" sz="23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CH" sz="23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CH" sz="23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CH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Kontrolle der erarbeiteten Kennzahlen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17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 smtClean="0"/>
              <a:t>Netzwerk</a:t>
            </a:r>
            <a:endParaRPr lang="de-CH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6164" y="1768338"/>
            <a:ext cx="109364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Finden Sie unser Vorhaben nützlich 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Empfehlen Sie uns bitte weiter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Wir freuen uns sehr eta-autotech mit Ihren Inputs wachsen zu lassen.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428" y="4368312"/>
            <a:ext cx="2138020" cy="21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 smtClean="0"/>
              <a:t>Fragen?</a:t>
            </a:r>
            <a:endParaRPr lang="de-CH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6165" y="1962002"/>
            <a:ext cx="10824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Firmenportfolio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428" y="4368312"/>
            <a:ext cx="2138020" cy="215790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6164" y="5191272"/>
            <a:ext cx="826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>
                <a:latin typeface="Aral"/>
              </a:rPr>
              <a:t>Herzlichen Dank!</a:t>
            </a:r>
          </a:p>
          <a:p>
            <a:pPr algn="ctr"/>
            <a:r>
              <a:rPr lang="de-CH" sz="3600" b="1" dirty="0" smtClean="0">
                <a:latin typeface="Aral"/>
              </a:rPr>
              <a:t>Christian &amp; Rolf</a:t>
            </a:r>
            <a:endParaRPr lang="fr-CH" sz="3600" b="1" dirty="0">
              <a:latin typeface="Aral"/>
            </a:endParaRPr>
          </a:p>
        </p:txBody>
      </p:sp>
    </p:spTree>
    <p:extLst>
      <p:ext uri="{BB962C8B-B14F-4D97-AF65-F5344CB8AC3E}">
        <p14:creationId xmlns:p14="http://schemas.microsoft.com/office/powerpoint/2010/main" val="2771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b="1" dirty="0" smtClean="0">
                <a:latin typeface="Arl"/>
              </a:rPr>
              <a:t>Wer wir sind</a:t>
            </a:r>
            <a:endParaRPr lang="fr-CH" sz="2400" b="1" dirty="0">
              <a:latin typeface="Ar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1" y="878542"/>
            <a:ext cx="1603812" cy="24315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042" y="1523658"/>
            <a:ext cx="2173542" cy="330641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2514600" y="878542"/>
            <a:ext cx="6716069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 Infanger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Automechanikerlehre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Garage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Kreuchi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Niederbipp1997–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Berufspraxis 2001- 2003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Fachhochschule für Technik und Informatik BFH HTI Biel 2003- 2006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Motoren- und Applikationsingenieur AVL Graz 2006- 2008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Turbolader Versuchsingenieur ABB Turbosystems 2009- 2010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Trainer Technik AMAG 2010- 2016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Kursleiter Technik und Diagnosesupport Ford Schweiz 2016- heute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40831" y="3599734"/>
            <a:ext cx="8208424" cy="2417018"/>
            <a:chOff x="540831" y="3599734"/>
            <a:chExt cx="8208424" cy="241701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/>
            <a:srcRect b="1774"/>
            <a:stretch/>
          </p:blipFill>
          <p:spPr>
            <a:xfrm>
              <a:off x="540831" y="3599734"/>
              <a:ext cx="1603812" cy="2417018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2514600" y="3691174"/>
              <a:ext cx="6234655" cy="2200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CH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Rolf </a:t>
              </a:r>
              <a:r>
                <a:rPr lang="de-CH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Saner</a:t>
              </a:r>
              <a:endParaRPr lang="de-CH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Automechanikerlehre</a:t>
              </a:r>
              <a:r>
                <a:rPr lang="de-CH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Kreuchi</a:t>
              </a:r>
              <a:r>
                <a:rPr lang="de-CH" sz="1600" dirty="0">
                  <a:latin typeface="Arial" panose="020B0604020202020204" pitchFamily="34" charset="0"/>
                  <a:cs typeface="Arial" panose="020B0604020202020204" pitchFamily="34" charset="0"/>
                </a:rPr>
                <a:t> Auto AG </a:t>
              </a: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2004– 2008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Uof</a:t>
              </a: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Schweizer Militär, Bat. Werkstattchef 2009- 2013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Berufspraxis Emil Frey </a:t>
              </a:r>
              <a:r>
                <a:rPr lang="de-CH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Safenwil</a:t>
              </a: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2009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Ausbildung Automobildiagnostiker, </a:t>
              </a:r>
              <a:r>
                <a:rPr lang="de-CH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Kreuchi</a:t>
              </a: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Auto AG 2009- 2011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Ausbildung Betriebswirt im Automobilgewerbe 2014- 2017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Geschäftsführung Garage R. </a:t>
              </a:r>
              <a:r>
                <a:rPr lang="de-CH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Saner</a:t>
              </a:r>
              <a:r>
                <a:rPr lang="de-CH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AG 2013- heute</a:t>
              </a:r>
            </a:p>
            <a:p>
              <a:endParaRPr lang="fr-CH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246888" y="1889760"/>
            <a:ext cx="10727817" cy="4492752"/>
            <a:chOff x="246888" y="2072640"/>
            <a:chExt cx="10727817" cy="4492752"/>
          </a:xfrm>
        </p:grpSpPr>
        <p:cxnSp>
          <p:nvCxnSpPr>
            <p:cNvPr id="10" name="Gerader Verbinder 9"/>
            <p:cNvCxnSpPr/>
            <p:nvPr/>
          </p:nvCxnSpPr>
          <p:spPr>
            <a:xfrm>
              <a:off x="246888" y="2072640"/>
              <a:ext cx="18288" cy="43555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 flipH="1">
              <a:off x="348189" y="4916805"/>
              <a:ext cx="764" cy="164858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H="1">
              <a:off x="355294" y="4935883"/>
              <a:ext cx="1440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flipV="1">
              <a:off x="246888" y="2089255"/>
              <a:ext cx="25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10817193" y="5012957"/>
              <a:ext cx="1" cy="155243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>
              <a:off x="332740" y="6565392"/>
              <a:ext cx="1050255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>
              <a:off x="10957560" y="5049520"/>
              <a:ext cx="0" cy="13710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>
              <a:off x="256032" y="6428232"/>
              <a:ext cx="107186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9717588" y="1498600"/>
            <a:ext cx="2212022" cy="1714680"/>
            <a:chOff x="9717588" y="1681480"/>
            <a:chExt cx="2212022" cy="1714680"/>
          </a:xfrm>
        </p:grpSpPr>
        <p:cxnSp>
          <p:nvCxnSpPr>
            <p:cNvPr id="43" name="Gerader Verbinder 42"/>
            <p:cNvCxnSpPr/>
            <p:nvPr/>
          </p:nvCxnSpPr>
          <p:spPr>
            <a:xfrm>
              <a:off x="9717588" y="1681480"/>
              <a:ext cx="0" cy="17146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1929610" y="1681480"/>
              <a:ext cx="0" cy="17146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9717588" y="1684020"/>
              <a:ext cx="22120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feld 53"/>
          <p:cNvSpPr txBox="1"/>
          <p:nvPr/>
        </p:nvSpPr>
        <p:spPr>
          <a:xfrm>
            <a:off x="2482540" y="5857732"/>
            <a:ext cx="72539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Effiziente Kommunikation / persönlich und fachlich ergänzen 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</a:p>
          <a:p>
            <a:pPr algn="ctr"/>
            <a:endParaRPr lang="de-CH" sz="14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Kundennutzen maximieren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Zukünftige Herausforderungen</a:t>
            </a:r>
          </a:p>
        </p:txBody>
      </p:sp>
      <p:sp>
        <p:nvSpPr>
          <p:cNvPr id="4" name="Rechteck 3"/>
          <p:cNvSpPr/>
          <p:nvPr/>
        </p:nvSpPr>
        <p:spPr>
          <a:xfrm>
            <a:off x="466165" y="87854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Klimaerwärmung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Global Warming Changes in Annual Average Temperature Distribu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5603" y="1335357"/>
            <a:ext cx="7790189" cy="51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Zukünftige Herausforderungen</a:t>
            </a:r>
          </a:p>
        </p:txBody>
      </p:sp>
      <p:sp>
        <p:nvSpPr>
          <p:cNvPr id="4" name="Rechteck 3"/>
          <p:cNvSpPr/>
          <p:nvPr/>
        </p:nvSpPr>
        <p:spPr>
          <a:xfrm>
            <a:off x="466165" y="11030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Klimaerwärmung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6165" y="1581076"/>
            <a:ext cx="1082488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Ausgangslage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Aufgrund eines möglichen Zusammenhangs zwischen dem CO2 Ausstoss und dem globalen mittleren Temperaturanstieg wird ein CO2 freier Weg gesucht Fahrzeuge anzutreiben.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Aufgrund der Begrenzung fossiler Ressourcen wird ein Ausstieg aus der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Erdoelabhängigkeit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gesucht.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Lösungsansätze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Batterieelektrische Fahrzeuge (BEV)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Brennstoffzelle (Wasserstoff)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Hybridfahrzeuge (HEV), Plug-In (PHEV), Range Extender, 48V Mildhybrid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Erdgasfahrzeuge CNG (CH4)</a:t>
            </a:r>
          </a:p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Optimierung konventionelle Antriebstechnik, Synthetische Kraftstoffe,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Zukünftige Herausforderungen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470"/>
          <a:stretch/>
        </p:blipFill>
        <p:spPr>
          <a:xfrm>
            <a:off x="70764" y="905256"/>
            <a:ext cx="12095295" cy="56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Zukünftige Herausforderungen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6165" y="986716"/>
            <a:ext cx="1082488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Technologiezuwachs im Fahrzeug bedeutet beim Hersteller (OEM) ein grosses Entwicklungsbudget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Auswirkungen auf den Bereich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aftersales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mporteure legen mit Nachbarsländer zusammen um über Synergieeffekte Kosten zu sparen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Dachorganisation (Beispiel: PSA Peugeot, Ford)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Garagensupport und Schulung im Bereich Aftersales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weicht grosser Distanz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Profilierungs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Chance für den Garagisten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Geschäftsfeld eta-autotech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6165" y="293408"/>
            <a:ext cx="11304494" cy="585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de-CH" sz="2400" b="1" dirty="0" smtClean="0">
                <a:latin typeface="Arl"/>
              </a:rPr>
              <a:t>Was wir anbieten</a:t>
            </a:r>
            <a:endParaRPr lang="fr-CH" sz="2400" b="1" dirty="0">
              <a:latin typeface="Ar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3458" y="1284790"/>
            <a:ext cx="674146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Technischer Support</a:t>
            </a:r>
          </a:p>
          <a:p>
            <a:pPr>
              <a:lnSpc>
                <a:spcPct val="200000"/>
              </a:lnSpc>
            </a:pP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Schulung extern / intern</a:t>
            </a:r>
          </a:p>
          <a:p>
            <a:pPr>
              <a:lnSpc>
                <a:spcPct val="200000"/>
              </a:lnSpc>
            </a:pP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Werkstattcoaching</a:t>
            </a:r>
          </a:p>
          <a:p>
            <a:pPr>
              <a:lnSpc>
                <a:spcPct val="200000"/>
              </a:lnSpc>
            </a:pP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Schulung und Vertrieb von chem. Produkten / Additiven</a:t>
            </a:r>
          </a:p>
          <a:p>
            <a:pPr>
              <a:lnSpc>
                <a:spcPct val="200000"/>
              </a:lnSpc>
            </a:pP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Garantiekostenreduktion beim Hersteller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314554"/>
            <a:ext cx="12192000" cy="2445085"/>
          </a:xfrm>
        </p:spPr>
        <p:txBody>
          <a:bodyPr>
            <a:normAutofit fontScale="90000"/>
          </a:bodyPr>
          <a:lstStyle/>
          <a:p>
            <a:r>
              <a:rPr lang="de-CH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Warum braucht die Automobilbranche eine weitere Firma?</a:t>
            </a:r>
            <a:endParaRPr lang="de-CH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828</Words>
  <Application>Microsoft Office PowerPoint</Application>
  <PresentationFormat>Breitbild</PresentationFormat>
  <Paragraphs>264</Paragraphs>
  <Slides>27</Slides>
  <Notes>0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Aial</vt:lpstr>
      <vt:lpstr>Aral</vt:lpstr>
      <vt:lpstr>Arial</vt:lpstr>
      <vt:lpstr>Arl</vt:lpstr>
      <vt:lpstr>Calibri</vt:lpstr>
      <vt:lpstr>Ford Antenna Medium</vt:lpstr>
      <vt:lpstr>Ford Antenna Regular</vt:lpstr>
      <vt:lpstr>Wingdings</vt:lpstr>
      <vt:lpstr>ヒラギノ角ゴ Pro W3</vt:lpstr>
      <vt:lpstr>Office Theme</vt:lpstr>
      <vt:lpstr>Document</vt:lpstr>
      <vt:lpstr>PowerPoint-Präsentation</vt:lpstr>
      <vt:lpstr>     </vt:lpstr>
      <vt:lpstr>Wer wir sind</vt:lpstr>
      <vt:lpstr>Zukünftige Herausforderungen</vt:lpstr>
      <vt:lpstr>Zukünftige Herausforderungen</vt:lpstr>
      <vt:lpstr>Zukünftige Herausforderungen</vt:lpstr>
      <vt:lpstr>Zukünftige Herausforderungen</vt:lpstr>
      <vt:lpstr>PowerPoint-Präsentation</vt:lpstr>
      <vt:lpstr>Warum braucht die Automobilbranche eine weitere Firma?</vt:lpstr>
      <vt:lpstr>Fahrzeugdiagnose früher &lt;2000 «offline Werkstattbetrieb»</vt:lpstr>
      <vt:lpstr>Fahrzeugdiagnose 2000&lt; heute «online Werkstattbetrieb»</vt:lpstr>
      <vt:lpstr>Detaillierte Angabe zu den Geschäftsfelder eta-autotech</vt:lpstr>
      <vt:lpstr>Technischer Support</vt:lpstr>
      <vt:lpstr>PowerPoint-Präsentation</vt:lpstr>
      <vt:lpstr>Beispiel eines Auftrages im Bereich Grundlagendiagnostik</vt:lpstr>
      <vt:lpstr>Beispiel eines Auftrages im Bereich Grundlagendiagnostik</vt:lpstr>
      <vt:lpstr>Beispiel eines Auftrages im Bereich Grundlagendiagnostik</vt:lpstr>
      <vt:lpstr>Beispiel eines Auftrages im Bereich Grundlagendiagnostik</vt:lpstr>
      <vt:lpstr>Beispiel eines Auftrages im Bereich Grundlagendiagnostik</vt:lpstr>
      <vt:lpstr>Schulung extern und intern</vt:lpstr>
      <vt:lpstr>Schulung extern und intern</vt:lpstr>
      <vt:lpstr>Werkstattcoaching</vt:lpstr>
      <vt:lpstr>Ablauf des Werkstattcoachings:</vt:lpstr>
      <vt:lpstr>Ablauf des Werkstattcoachings:</vt:lpstr>
      <vt:lpstr>Ablauf des Werkstattcoachings:</vt:lpstr>
      <vt:lpstr>Netzwerk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Businessplan  eta-autotech</dc:title>
  <dc:creator>Christian Infanger</dc:creator>
  <cp:lastModifiedBy>Infanger, Christian (C.)</cp:lastModifiedBy>
  <cp:revision>101</cp:revision>
  <dcterms:created xsi:type="dcterms:W3CDTF">2019-04-06T15:32:04Z</dcterms:created>
  <dcterms:modified xsi:type="dcterms:W3CDTF">2019-05-14T12:19:51Z</dcterms:modified>
</cp:coreProperties>
</file>